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97" r:id="rId2"/>
    <p:sldId id="258" r:id="rId3"/>
    <p:sldId id="302" r:id="rId4"/>
    <p:sldId id="346" r:id="rId5"/>
    <p:sldId id="303" r:id="rId6"/>
    <p:sldId id="347" r:id="rId7"/>
    <p:sldId id="349" r:id="rId8"/>
    <p:sldId id="350" r:id="rId9"/>
    <p:sldId id="348" r:id="rId10"/>
    <p:sldId id="344" r:id="rId1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1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53F"/>
    <a:srgbClr val="FFFFFF"/>
    <a:srgbClr val="2CEAC9"/>
    <a:srgbClr val="568D11"/>
    <a:srgbClr val="70BA16"/>
    <a:srgbClr val="82D81A"/>
    <a:srgbClr val="61A113"/>
    <a:srgbClr val="1A74CC"/>
    <a:srgbClr val="E09320"/>
    <a:srgbClr val="4A99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277" autoAdjust="0"/>
  </p:normalViewPr>
  <p:slideViewPr>
    <p:cSldViewPr>
      <p:cViewPr varScale="1">
        <p:scale>
          <a:sx n="83" d="100"/>
          <a:sy n="83" d="100"/>
        </p:scale>
        <p:origin x="800" y="64"/>
      </p:cViewPr>
      <p:guideLst>
        <p:guide orient="horz" pos="171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32" d="100"/>
        <a:sy n="132" d="100"/>
      </p:scale>
      <p:origin x="0" y="51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5C004-A9D4-4858-99EC-F4CCE56E2FEF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4E2E4E-2FFD-4B0E-BE9C-FA7BDC091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6477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4E2E4E-2FFD-4B0E-BE9C-FA7BDC09154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66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4E2E4E-2FFD-4B0E-BE9C-FA7BDC09154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3996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4E2E4E-2FFD-4B0E-BE9C-FA7BDC09154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8047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4E2E4E-2FFD-4B0E-BE9C-FA7BDC09154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3366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4E2E4E-2FFD-4B0E-BE9C-FA7BDC09154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842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035C5D1-AD16-4B01-871F-DE047A6CFB67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035C5D1-AD16-4B01-871F-DE047A6CFB67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035C5D1-AD16-4B01-871F-DE047A6CFB67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99542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91"/>
          <a:stretch>
            <a:fillRect/>
          </a:stretch>
        </p:blipFill>
        <p:spPr>
          <a:xfrm>
            <a:off x="645679" y="142081"/>
            <a:ext cx="1154424" cy="37437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0" r="22021" b="37503"/>
          <a:stretch>
            <a:fillRect/>
          </a:stretch>
        </p:blipFill>
        <p:spPr>
          <a:xfrm>
            <a:off x="109897" y="77242"/>
            <a:ext cx="535782" cy="504056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7389486" y="258402"/>
            <a:ext cx="183709" cy="137782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858381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809773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7861977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7626222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8333805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3244144" y="114945"/>
            <a:ext cx="3744441" cy="45710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99542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91"/>
          <a:stretch>
            <a:fillRect/>
          </a:stretch>
        </p:blipFill>
        <p:spPr>
          <a:xfrm>
            <a:off x="645679" y="142081"/>
            <a:ext cx="1154424" cy="37437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0" r="22021" b="37503"/>
          <a:stretch>
            <a:fillRect/>
          </a:stretch>
        </p:blipFill>
        <p:spPr>
          <a:xfrm>
            <a:off x="109897" y="77242"/>
            <a:ext cx="535782" cy="504056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7629396" y="258402"/>
            <a:ext cx="183709" cy="137782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858381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809773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7861977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8333485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738412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3244144" y="114945"/>
            <a:ext cx="3744441" cy="45710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99542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91"/>
          <a:stretch>
            <a:fillRect/>
          </a:stretch>
        </p:blipFill>
        <p:spPr>
          <a:xfrm>
            <a:off x="645679" y="142081"/>
            <a:ext cx="1154424" cy="37437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0" r="22021" b="37503"/>
          <a:stretch>
            <a:fillRect/>
          </a:stretch>
        </p:blipFill>
        <p:spPr>
          <a:xfrm>
            <a:off x="109897" y="77242"/>
            <a:ext cx="535782" cy="504056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7854691" y="254234"/>
            <a:ext cx="183709" cy="137782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858381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809773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8341257" y="254234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7626222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738412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3244144" y="114945"/>
            <a:ext cx="3744441" cy="45710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99542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91"/>
          <a:stretch>
            <a:fillRect/>
          </a:stretch>
        </p:blipFill>
        <p:spPr>
          <a:xfrm>
            <a:off x="645679" y="142081"/>
            <a:ext cx="1154424" cy="37437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0" r="22021" b="37503"/>
          <a:stretch>
            <a:fillRect/>
          </a:stretch>
        </p:blipFill>
        <p:spPr>
          <a:xfrm>
            <a:off x="109897" y="77242"/>
            <a:ext cx="535782" cy="504056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8100473" y="258402"/>
            <a:ext cx="183709" cy="137782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858381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834077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7861977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7626222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738412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3244144" y="114945"/>
            <a:ext cx="3744441" cy="45710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99542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91"/>
          <a:stretch>
            <a:fillRect/>
          </a:stretch>
        </p:blipFill>
        <p:spPr>
          <a:xfrm>
            <a:off x="645679" y="142081"/>
            <a:ext cx="1154424" cy="37437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0" r="22021" b="37503"/>
          <a:stretch>
            <a:fillRect/>
          </a:stretch>
        </p:blipFill>
        <p:spPr>
          <a:xfrm>
            <a:off x="109897" y="77242"/>
            <a:ext cx="535782" cy="504056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8340771" y="258402"/>
            <a:ext cx="183709" cy="137782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858381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809773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7861977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7626222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738412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3244144" y="114945"/>
            <a:ext cx="3744441" cy="45710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99542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91"/>
          <a:stretch>
            <a:fillRect/>
          </a:stretch>
        </p:blipFill>
        <p:spPr>
          <a:xfrm>
            <a:off x="645679" y="142081"/>
            <a:ext cx="1154424" cy="37437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0" r="22021" b="37503"/>
          <a:stretch>
            <a:fillRect/>
          </a:stretch>
        </p:blipFill>
        <p:spPr>
          <a:xfrm>
            <a:off x="109897" y="77242"/>
            <a:ext cx="535782" cy="504056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8564755" y="258402"/>
            <a:ext cx="183709" cy="137782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832900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809773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7861977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7626222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738412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3244144" y="114945"/>
            <a:ext cx="3744441" cy="45710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1"/>
            <a:ext cx="9144914" cy="1293314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1007842" y="1463898"/>
            <a:ext cx="1949971" cy="914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第一部分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1" hasCustomPrompt="1"/>
          </p:nvPr>
        </p:nvSpPr>
        <p:spPr>
          <a:xfrm>
            <a:off x="3682221" y="1365957"/>
            <a:ext cx="2473956" cy="613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aseline="0">
                <a:solidFill>
                  <a:srgbClr val="10253F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altLang="zh-CN" dirty="0"/>
              <a:t>Project review</a:t>
            </a:r>
            <a:endParaRPr lang="zh-CN" altLang="en-US" dirty="0"/>
          </a:p>
        </p:txBody>
      </p:sp>
      <p:sp>
        <p:nvSpPr>
          <p:cNvPr id="18" name="文本占位符 16"/>
          <p:cNvSpPr>
            <a:spLocks noGrp="1"/>
          </p:cNvSpPr>
          <p:nvPr>
            <p:ph type="body" sz="quarter" idx="12" hasCustomPrompt="1"/>
          </p:nvPr>
        </p:nvSpPr>
        <p:spPr>
          <a:xfrm>
            <a:off x="6318356" y="1365957"/>
            <a:ext cx="2473956" cy="613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 baseline="0">
                <a:solidFill>
                  <a:srgbClr val="10253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课题综述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3682220" y="2122545"/>
            <a:ext cx="2473957" cy="914400"/>
          </a:xfrm>
          <a:prstGeom prst="rect">
            <a:avLst/>
          </a:prstGeom>
        </p:spPr>
        <p:txBody>
          <a:bodyPr/>
          <a:lstStyle>
            <a:lvl1pPr marL="285750" indent="-285750">
              <a:buFont typeface="Wingdings" panose="05000000000000000000" pitchFamily="2" charset="2"/>
              <a:buChar char="p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输入副标题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2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13" grpId="0" animBg="1"/>
      <p:bldP spid="17" grpId="0" build="p">
        <p:tmplLst>
          <p:tmpl lvl="1">
            <p:tnLst>
              <p:par>
                <p:cTn presetID="1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righ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righ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12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工作型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525" y="-27940"/>
            <a:ext cx="9152890" cy="5171440"/>
          </a:xfrm>
          <a:prstGeom prst="rect">
            <a:avLst/>
          </a:prstGeom>
        </p:spPr>
      </p:pic>
      <p:sp>
        <p:nvSpPr>
          <p:cNvPr id="35" name="等腰三角形 26"/>
          <p:cNvSpPr/>
          <p:nvPr/>
        </p:nvSpPr>
        <p:spPr>
          <a:xfrm rot="5400000">
            <a:off x="265949" y="3103290"/>
            <a:ext cx="531270" cy="601918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  <a:gd name="connsiteX0-17" fmla="*/ 369815 w 1135134"/>
              <a:gd name="connsiteY0-18" fmla="*/ 675524 h 675524"/>
              <a:gd name="connsiteX1-19" fmla="*/ 0 w 1135134"/>
              <a:gd name="connsiteY1-20" fmla="*/ 0 h 675524"/>
              <a:gd name="connsiteX2-21" fmla="*/ 1135134 w 1135134"/>
              <a:gd name="connsiteY2-22" fmla="*/ 391312 h 675524"/>
              <a:gd name="connsiteX3-23" fmla="*/ 369815 w 1135134"/>
              <a:gd name="connsiteY3-24" fmla="*/ 675524 h 675524"/>
              <a:gd name="connsiteX0-25" fmla="*/ 369815 w 1199659"/>
              <a:gd name="connsiteY0-26" fmla="*/ 675524 h 1359189"/>
              <a:gd name="connsiteX1-27" fmla="*/ 0 w 1199659"/>
              <a:gd name="connsiteY1-28" fmla="*/ 0 h 1359189"/>
              <a:gd name="connsiteX2-29" fmla="*/ 1199659 w 1199659"/>
              <a:gd name="connsiteY2-30" fmla="*/ 1359189 h 1359189"/>
              <a:gd name="connsiteX3-31" fmla="*/ 369815 w 1199659"/>
              <a:gd name="connsiteY3-32" fmla="*/ 675524 h 135918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99659" h="1359189">
                <a:moveTo>
                  <a:pt x="369815" y="675524"/>
                </a:moveTo>
                <a:lnTo>
                  <a:pt x="0" y="0"/>
                </a:lnTo>
                <a:lnTo>
                  <a:pt x="1199659" y="1359189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0445" y="2657378"/>
            <a:ext cx="9153810" cy="2514477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TextBox 32"/>
          <p:cNvSpPr>
            <a:spLocks noChangeArrowheads="1"/>
          </p:cNvSpPr>
          <p:nvPr/>
        </p:nvSpPr>
        <p:spPr bwMode="auto">
          <a:xfrm>
            <a:off x="3150139" y="3266282"/>
            <a:ext cx="283368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江西理工大学信息工程学院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9" name="TextBox 25"/>
          <p:cNvSpPr>
            <a:spLocks noChangeArrowheads="1"/>
          </p:cNvSpPr>
          <p:nvPr/>
        </p:nvSpPr>
        <p:spPr bwMode="auto">
          <a:xfrm>
            <a:off x="3197860" y="4103370"/>
            <a:ext cx="312608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汇报人：肖慧兰     </a:t>
            </a:r>
          </a:p>
        </p:txBody>
      </p:sp>
      <p:sp>
        <p:nvSpPr>
          <p:cNvPr id="40" name="TextBox 53"/>
          <p:cNvSpPr>
            <a:spLocks noChangeArrowheads="1"/>
          </p:cNvSpPr>
          <p:nvPr/>
        </p:nvSpPr>
        <p:spPr bwMode="auto">
          <a:xfrm>
            <a:off x="3261264" y="3637757"/>
            <a:ext cx="2611437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专业：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计算机技术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5" name="媒体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2404.875"/>
                </p14:media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2339752" y="-925148"/>
            <a:ext cx="609600" cy="609600"/>
          </a:xfrm>
          <a:prstGeom prst="rect">
            <a:avLst/>
          </a:prstGeom>
        </p:spPr>
      </p:pic>
      <p:pic>
        <p:nvPicPr>
          <p:cNvPr id="16" name="图片 15" descr="微信图片_202010222250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050DB25-9DC8-E3FB-411B-267190F9E2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7624" y="188535"/>
            <a:ext cx="6480720" cy="24404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4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5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2" dur="500" tmFilter="0,0; .5, 1; 1, 1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8" grpId="0" bldLvl="0" autoUpdateAnimBg="0"/>
      <p:bldP spid="39" grpId="0" bldLvl="0" autoUpdateAnimBg="0"/>
      <p:bldP spid="40" grpId="0" bldLvl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工作型1"/>
          <p:cNvPicPr>
            <a:picLocks noChangeAspect="1"/>
          </p:cNvPicPr>
          <p:nvPr/>
        </p:nvPicPr>
        <p:blipFill>
          <a:blip r:embed="rId3"/>
          <a:srcRect t="39831" b="25921"/>
          <a:stretch>
            <a:fillRect/>
          </a:stretch>
        </p:blipFill>
        <p:spPr>
          <a:xfrm>
            <a:off x="0" y="1400175"/>
            <a:ext cx="9141460" cy="234823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540" y="1370844"/>
            <a:ext cx="9144000" cy="237626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12000"/>
                </a:schemeClr>
              </a:gs>
              <a:gs pos="98000">
                <a:schemeClr val="tx2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8"/>
          <p:cNvSpPr txBox="1"/>
          <p:nvPr/>
        </p:nvSpPr>
        <p:spPr>
          <a:xfrm>
            <a:off x="3491777" y="2715766"/>
            <a:ext cx="2880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11"/>
          <p:cNvSpPr txBox="1"/>
          <p:nvPr/>
        </p:nvSpPr>
        <p:spPr>
          <a:xfrm>
            <a:off x="2915816" y="1839713"/>
            <a:ext cx="36724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谢谢聆听</a:t>
            </a:r>
          </a:p>
        </p:txBody>
      </p:sp>
      <p:pic>
        <p:nvPicPr>
          <p:cNvPr id="16" name="图片 15" descr="微信图片_202010222250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工作型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1023620" y="1007110"/>
            <a:ext cx="5140325" cy="31324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9685" y="218"/>
            <a:ext cx="3131840" cy="5143500"/>
          </a:xfrm>
          <a:prstGeom prst="rect">
            <a:avLst/>
          </a:prstGeom>
          <a:gradFill>
            <a:gsLst>
              <a:gs pos="27000">
                <a:schemeClr val="accent1">
                  <a:lumMod val="5000"/>
                  <a:lumOff val="95000"/>
                  <a:alpha val="12000"/>
                </a:schemeClr>
              </a:gs>
              <a:gs pos="98000">
                <a:schemeClr val="tx2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8"/>
          <p:cNvSpPr txBox="1"/>
          <p:nvPr/>
        </p:nvSpPr>
        <p:spPr>
          <a:xfrm>
            <a:off x="4097937" y="1630364"/>
            <a:ext cx="1414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>
                <a:solidFill>
                  <a:srgbClr val="10253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3618344" y="1463698"/>
            <a:ext cx="555144" cy="707886"/>
            <a:chOff x="3618344" y="1947828"/>
            <a:chExt cx="555144" cy="707886"/>
          </a:xfrm>
        </p:grpSpPr>
        <p:sp>
          <p:nvSpPr>
            <p:cNvPr id="16" name="文本框 16"/>
            <p:cNvSpPr txBox="1"/>
            <p:nvPr/>
          </p:nvSpPr>
          <p:spPr>
            <a:xfrm>
              <a:off x="3618344" y="1947828"/>
              <a:ext cx="4443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10253F"/>
                  </a:solidFill>
                  <a:ea typeface="微软雅黑" panose="020B0503020204020204" pitchFamily="34" charset="-122"/>
                </a:rPr>
                <a:t>1</a:t>
              </a:r>
              <a:endParaRPr lang="zh-CN" altLang="en-US" sz="4000" dirty="0">
                <a:solidFill>
                  <a:srgbClr val="10253F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8" name="直接连接符 17"/>
            <p:cNvCxnSpPr/>
            <p:nvPr/>
          </p:nvCxnSpPr>
          <p:spPr>
            <a:xfrm flipH="1">
              <a:off x="3923928" y="2119776"/>
              <a:ext cx="249560" cy="453828"/>
            </a:xfrm>
            <a:prstGeom prst="line">
              <a:avLst/>
            </a:prstGeom>
            <a:ln>
              <a:solidFill>
                <a:srgbClr val="1025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21"/>
          <p:cNvSpPr txBox="1"/>
          <p:nvPr/>
        </p:nvSpPr>
        <p:spPr>
          <a:xfrm>
            <a:off x="6788760" y="268892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>
                <a:solidFill>
                  <a:srgbClr val="10253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6252204" y="2538110"/>
            <a:ext cx="567776" cy="707886"/>
            <a:chOff x="6148064" y="1988460"/>
            <a:chExt cx="567776" cy="707886"/>
          </a:xfrm>
        </p:grpSpPr>
        <p:sp>
          <p:nvSpPr>
            <p:cNvPr id="19" name="文本框 20"/>
            <p:cNvSpPr txBox="1"/>
            <p:nvPr/>
          </p:nvSpPr>
          <p:spPr>
            <a:xfrm>
              <a:off x="6148064" y="1988460"/>
              <a:ext cx="4443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10253F"/>
                  </a:solidFill>
                  <a:ea typeface="微软雅黑" panose="020B0503020204020204" pitchFamily="34" charset="-122"/>
                </a:rPr>
                <a:t>4</a:t>
              </a:r>
              <a:endParaRPr lang="zh-CN" altLang="en-US" sz="4000" dirty="0">
                <a:solidFill>
                  <a:srgbClr val="10253F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 flipH="1">
              <a:off x="6495114" y="2131807"/>
              <a:ext cx="220726" cy="466528"/>
            </a:xfrm>
            <a:prstGeom prst="line">
              <a:avLst/>
            </a:prstGeom>
            <a:ln>
              <a:solidFill>
                <a:srgbClr val="1025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框 24"/>
          <p:cNvSpPr txBox="1"/>
          <p:nvPr/>
        </p:nvSpPr>
        <p:spPr>
          <a:xfrm>
            <a:off x="4129157" y="2662040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10253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EPSO</a:t>
            </a:r>
            <a:r>
              <a:rPr lang="zh-CN" altLang="en-US" sz="2400" dirty="0">
                <a:solidFill>
                  <a:srgbClr val="10253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3659568" y="2544233"/>
            <a:ext cx="528248" cy="707886"/>
            <a:chOff x="3514455" y="2576069"/>
            <a:chExt cx="528248" cy="707886"/>
          </a:xfrm>
        </p:grpSpPr>
        <p:sp>
          <p:nvSpPr>
            <p:cNvPr id="22" name="文本框 23"/>
            <p:cNvSpPr txBox="1"/>
            <p:nvPr/>
          </p:nvSpPr>
          <p:spPr>
            <a:xfrm>
              <a:off x="3514455" y="2576069"/>
              <a:ext cx="4443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10253F"/>
                  </a:solidFill>
                  <a:ea typeface="微软雅黑" panose="020B0503020204020204" pitchFamily="34" charset="-122"/>
                </a:rPr>
                <a:t>2</a:t>
              </a:r>
              <a:endParaRPr lang="zh-CN" altLang="en-US" sz="4000" dirty="0">
                <a:solidFill>
                  <a:srgbClr val="10253F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 flipH="1">
              <a:off x="3815094" y="2720082"/>
              <a:ext cx="227609" cy="482551"/>
            </a:xfrm>
            <a:prstGeom prst="line">
              <a:avLst/>
            </a:prstGeom>
            <a:ln>
              <a:solidFill>
                <a:srgbClr val="1025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本框 30"/>
          <p:cNvSpPr txBox="1"/>
          <p:nvPr/>
        </p:nvSpPr>
        <p:spPr>
          <a:xfrm>
            <a:off x="6696462" y="1629570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10253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EPSO</a:t>
            </a:r>
            <a:r>
              <a:rPr lang="zh-CN" altLang="en-US" sz="2400" dirty="0">
                <a:solidFill>
                  <a:srgbClr val="10253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评估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6261991" y="1471465"/>
            <a:ext cx="513561" cy="707886"/>
            <a:chOff x="3549573" y="3109514"/>
            <a:chExt cx="513561" cy="707886"/>
          </a:xfrm>
        </p:grpSpPr>
        <p:sp>
          <p:nvSpPr>
            <p:cNvPr id="28" name="文本框 29"/>
            <p:cNvSpPr txBox="1"/>
            <p:nvPr/>
          </p:nvSpPr>
          <p:spPr>
            <a:xfrm>
              <a:off x="3549573" y="3109514"/>
              <a:ext cx="4443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10253F"/>
                  </a:solidFill>
                  <a:ea typeface="微软雅黑" panose="020B0503020204020204" pitchFamily="34" charset="-122"/>
                </a:rPr>
                <a:t>3</a:t>
              </a:r>
              <a:endParaRPr lang="zh-CN" altLang="en-US" sz="4000" dirty="0">
                <a:solidFill>
                  <a:srgbClr val="10253F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 flipH="1">
              <a:off x="3842514" y="3250840"/>
              <a:ext cx="220620" cy="485595"/>
            </a:xfrm>
            <a:prstGeom prst="line">
              <a:avLst/>
            </a:prstGeom>
            <a:ln>
              <a:solidFill>
                <a:srgbClr val="1025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 descr="微信图片_202010222250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9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17" dur="7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25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33" dur="7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23" grpId="0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微信图片_202010222250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054C72D-544C-532F-0F92-6242445675F2}"/>
              </a:ext>
            </a:extLst>
          </p:cNvPr>
          <p:cNvSpPr/>
          <p:nvPr/>
        </p:nvSpPr>
        <p:spPr>
          <a:xfrm>
            <a:off x="35496" y="0"/>
            <a:ext cx="9144000" cy="914401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DB79D2D-4E0F-8537-CFDF-FB98211358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9512" y="159917"/>
            <a:ext cx="1949971" cy="914400"/>
          </a:xfrm>
        </p:spPr>
        <p:txBody>
          <a:bodyPr/>
          <a:lstStyle/>
          <a:p>
            <a:r>
              <a:rPr lang="zh-CN" altLang="en-US" dirty="0"/>
              <a:t>研究背景</a:t>
            </a:r>
          </a:p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CFD19EB-05AC-4DE0-8F2F-EEDEB2C0A424}"/>
              </a:ext>
            </a:extLst>
          </p:cNvPr>
          <p:cNvSpPr txBox="1"/>
          <p:nvPr/>
        </p:nvSpPr>
        <p:spPr>
          <a:xfrm>
            <a:off x="683568" y="1074317"/>
            <a:ext cx="78488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根据</a:t>
            </a:r>
            <a:r>
              <a:rPr lang="en-US" altLang="zh-CN" dirty="0"/>
              <a:t>“</a:t>
            </a:r>
            <a:r>
              <a:rPr lang="zh-CN" altLang="en-US" dirty="0"/>
              <a:t>天下没有免费的午餐</a:t>
            </a:r>
            <a:r>
              <a:rPr lang="en-US" altLang="zh-CN" dirty="0"/>
              <a:t>(NFL)“</a:t>
            </a:r>
            <a:r>
              <a:rPr lang="zh-CN" altLang="en-US" dirty="0"/>
              <a:t>定理，没有一种优化算法能有效、高效地解决所有问题。不同的算法具有解决不同类型优化问题的能力，很难预测每种优化问题的最佳算法。然而，在解决复杂问题时，不同优化算法的集合可能是一种潜在的解决方案，而且比使用单一算法更有效。受此启发，我们提出了一种不同粒子群优化算法的集合，称为集成粒子群优化器</a:t>
            </a:r>
            <a:r>
              <a:rPr lang="en-US" altLang="zh-CN" dirty="0"/>
              <a:t>(EPSO)</a:t>
            </a:r>
            <a:r>
              <a:rPr lang="zh-CN" altLang="en-US" dirty="0"/>
              <a:t>。在所提出的 </a:t>
            </a:r>
            <a:r>
              <a:rPr lang="en-US" altLang="zh-CN" dirty="0"/>
              <a:t>EPSO</a:t>
            </a:r>
            <a:r>
              <a:rPr lang="zh-CN" altLang="en-US" dirty="0"/>
              <a:t>算法中，采用了</a:t>
            </a:r>
            <a:r>
              <a:rPr lang="zh-CN" altLang="en-US" dirty="0">
                <a:solidFill>
                  <a:srgbClr val="FF0000"/>
                </a:solidFill>
              </a:rPr>
              <a:t>自适应评估策略</a:t>
            </a:r>
            <a:r>
              <a:rPr lang="zh-CN" altLang="en-US" dirty="0"/>
              <a:t>来鼓励竞争算法之间的择优选择。 不同的</a:t>
            </a:r>
            <a:r>
              <a:rPr lang="en-US" altLang="zh-CN" dirty="0"/>
              <a:t>PSO</a:t>
            </a:r>
            <a:r>
              <a:rPr lang="zh-CN" altLang="en-US" dirty="0"/>
              <a:t>变体会根据各自的优点得到提升</a:t>
            </a:r>
            <a:r>
              <a:rPr lang="en-US" altLang="zh-CN" dirty="0"/>
              <a:t>,</a:t>
            </a:r>
            <a:r>
              <a:rPr lang="zh-CN" altLang="en-US" dirty="0"/>
              <a:t>从而在寻找更好的解决方案时发挥主导作用。</a:t>
            </a:r>
          </a:p>
        </p:txBody>
      </p:sp>
    </p:spTree>
  </p:cSld>
  <p:clrMapOvr>
    <a:masterClrMapping/>
  </p:clrMapOvr>
  <p:transition spd="slow" advTm="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微信图片_202010222250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054C72D-544C-532F-0F92-6242445675F2}"/>
              </a:ext>
            </a:extLst>
          </p:cNvPr>
          <p:cNvSpPr/>
          <p:nvPr/>
        </p:nvSpPr>
        <p:spPr>
          <a:xfrm>
            <a:off x="35496" y="0"/>
            <a:ext cx="9144000" cy="914401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DB79D2D-4E0F-8537-CFDF-FB98211358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9512" y="159917"/>
            <a:ext cx="1949971" cy="914400"/>
          </a:xfrm>
        </p:spPr>
        <p:txBody>
          <a:bodyPr/>
          <a:lstStyle/>
          <a:p>
            <a:r>
              <a:rPr lang="en-US" altLang="zh-CN" dirty="0"/>
              <a:t>PSO</a:t>
            </a:r>
            <a:r>
              <a:rPr lang="zh-CN" altLang="en-US" dirty="0"/>
              <a:t>变体</a:t>
            </a:r>
          </a:p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48EB719-9A80-5163-7E4A-788D1BFEA5FA}"/>
              </a:ext>
            </a:extLst>
          </p:cNvPr>
          <p:cNvSpPr txBox="1"/>
          <p:nvPr/>
        </p:nvSpPr>
        <p:spPr>
          <a:xfrm>
            <a:off x="35496" y="1074317"/>
            <a:ext cx="855456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惯性权重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PSO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lang="en-US" altLang="zh-CN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Particle Swarm Optimization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）：这种算法通过调整惯性权重</a:t>
            </a:r>
            <a:r>
              <a:rPr lang="en-US" altLang="zh-CN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w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，使其随着迭代次数的增加而逐渐减小，从而使得</a:t>
            </a:r>
            <a:r>
              <a:rPr lang="en-US" altLang="zh-CN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PSO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算法在前期具有较强的搜索能力，在后期具有较强的收敛能力。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综合学习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PSO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lang="en-US" altLang="zh-CN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Comprehensive Learning Particle Swarm Optimization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）：</a:t>
            </a:r>
            <a:r>
              <a:rPr lang="en-US" altLang="zh-CN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CLPSO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算法在每个维度上分别进行学习而不是所有维度整体学习，每次迭代随机选取两个粒子在每个维度上进行比较，选择好的进行更新。这种算法能够提高粒子的多样性，并减少陷入局部最优解的风险。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基于适度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距离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比率的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PSO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lang="en-US" altLang="zh-CN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FDR-PSO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）：这种算法通过引入适度、距离和比率三个参数，对粒子进行更准确的分类和更新，从而提高了算法的搜索能力和收敛速度。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自组织分层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PSO</a:t>
            </a:r>
            <a:r>
              <a:rPr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lang="en-US" altLang="zh-CN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HPSO-TVAC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）：这种算法采用自组织分层策略，将整个搜索空间划分为多个层次，每个层次包含不同数量的粒子。这种分层策略能够更好地探索整个搜索空间，并提高算法的寻优能力。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基于距离的局部知情</a:t>
            </a:r>
            <a:r>
              <a:rPr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PSO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lang="en-US" altLang="zh-CN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LIPs</a:t>
            </a:r>
            <a:r>
              <a:rPr lang="zh-CN" altLang="en-US" sz="1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）：这种算法通过引入局部知情策略，将粒子的搜索空间限制在一定范围内，从而提高了算法的局部搜索能力，并减少了全局搜索的时间和计算量。</a:t>
            </a:r>
            <a:endParaRPr lang="en-US" altLang="zh-CN" sz="16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695599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827584" y="934658"/>
            <a:ext cx="7495412" cy="989798"/>
            <a:chOff x="2954339" y="1279908"/>
            <a:chExt cx="7162269" cy="931755"/>
          </a:xfrm>
        </p:grpSpPr>
        <p:sp>
          <p:nvSpPr>
            <p:cNvPr id="23" name="矩形 22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516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b="0" i="0" dirty="0">
                  <a:solidFill>
                    <a:srgbClr val="000000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在更新粒子时，根据每个</a:t>
              </a:r>
              <a:r>
                <a:rPr lang="en-US" altLang="zh-CN" sz="1200" b="0" i="0" dirty="0">
                  <a:solidFill>
                    <a:srgbClr val="000000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PSO</a:t>
              </a:r>
              <a:r>
                <a:rPr lang="zh-CN" altLang="en-US" sz="1200" b="0" i="0" dirty="0">
                  <a:solidFill>
                    <a:srgbClr val="000000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策略在最近的迭代中的成功率，以自适应策略的方式选择种群中的候选</a:t>
              </a:r>
              <a:r>
                <a:rPr lang="en-US" altLang="zh-CN" sz="1200" b="0" i="0" dirty="0">
                  <a:solidFill>
                    <a:srgbClr val="000000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PSO</a:t>
              </a:r>
              <a:r>
                <a:rPr lang="zh-CN" altLang="en-US" sz="12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963100" y="1279908"/>
              <a:ext cx="1996183" cy="3476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 algn="l">
                <a:buFont typeface="Wingdings" panose="05000000000000000000" pitchFamily="2" charset="2"/>
                <a:buChar char="u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自适应选择策略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5796136" y="2048835"/>
            <a:ext cx="2952328" cy="1407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ts val="2105"/>
              </a:lnSpc>
            </a:pPr>
            <a:r>
              <a:rPr lang="en-US" altLang="zh-CN" sz="12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表示第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PSO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策略生的解的成功率。使用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ε = 0.01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来避免可能的零成功率。成功率越高的粒子群策略在当前代被选择引导粒子的概率越大。即通过自适应选择策略逐步选择给定问题的合适粒子群策略。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7315" y="51435"/>
            <a:ext cx="1826718" cy="569391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EPSO</a:t>
            </a:r>
            <a:r>
              <a:rPr lang="zh-CN" altLang="en-US" dirty="0"/>
              <a:t>算法</a:t>
            </a:r>
          </a:p>
        </p:txBody>
      </p:sp>
      <p:pic>
        <p:nvPicPr>
          <p:cNvPr id="3" name="图片 2" descr="微信图片_202010222250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0A30537-E1FC-BB4D-A50F-28F4E9192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2048834"/>
            <a:ext cx="4356352" cy="1391831"/>
          </a:xfrm>
          <a:prstGeom prst="rect">
            <a:avLst/>
          </a:prstGeom>
        </p:spPr>
      </p:pic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微信图片_202010222250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054C72D-544C-532F-0F92-6242445675F2}"/>
              </a:ext>
            </a:extLst>
          </p:cNvPr>
          <p:cNvSpPr/>
          <p:nvPr/>
        </p:nvSpPr>
        <p:spPr>
          <a:xfrm>
            <a:off x="35496" y="0"/>
            <a:ext cx="9144000" cy="914401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DB79D2D-4E0F-8537-CFDF-FB98211358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9512" y="159917"/>
            <a:ext cx="2448272" cy="914400"/>
          </a:xfrm>
        </p:spPr>
        <p:txBody>
          <a:bodyPr/>
          <a:lstStyle/>
          <a:p>
            <a:r>
              <a:rPr lang="zh-CN" altLang="en-US" dirty="0"/>
              <a:t>实验结果比较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A3E176-2127-C3A1-04BE-BE0773CAD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05" y="1417587"/>
            <a:ext cx="4472595" cy="265568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D5E81C2-814E-DE2E-D00B-F6941BEBDC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668" b="19804"/>
          <a:stretch/>
        </p:blipFill>
        <p:spPr>
          <a:xfrm>
            <a:off x="19298" y="1050881"/>
            <a:ext cx="5322614" cy="36670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8F29790-936C-7266-DEE3-56E154DB0962}"/>
              </a:ext>
            </a:extLst>
          </p:cNvPr>
          <p:cNvSpPr txBox="1"/>
          <p:nvPr/>
        </p:nvSpPr>
        <p:spPr>
          <a:xfrm>
            <a:off x="5707385" y="1491630"/>
            <a:ext cx="23762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FDR-PSO</a:t>
            </a:r>
            <a:r>
              <a:rPr lang="zh-CN" altLang="en-US" dirty="0"/>
              <a:t>算法在函数</a:t>
            </a:r>
            <a:r>
              <a:rPr lang="en-US" altLang="zh-CN" dirty="0"/>
              <a:t>F3</a:t>
            </a:r>
            <a:r>
              <a:rPr lang="zh-CN" altLang="en-US" dirty="0"/>
              <a:t>和</a:t>
            </a:r>
            <a:r>
              <a:rPr lang="en-US" altLang="zh-CN" dirty="0"/>
              <a:t>F5</a:t>
            </a:r>
            <a:r>
              <a:rPr lang="zh-CN" altLang="en-US" dirty="0"/>
              <a:t>上取得了最佳结果</a:t>
            </a:r>
            <a:r>
              <a:rPr lang="en-US" altLang="zh-CN" dirty="0"/>
              <a:t>,</a:t>
            </a:r>
            <a:r>
              <a:rPr lang="zh-CN" altLang="en-US" dirty="0"/>
              <a:t>惯性权</a:t>
            </a:r>
            <a:r>
              <a:rPr lang="en-US" altLang="zh-CN" dirty="0"/>
              <a:t>PSO</a:t>
            </a:r>
            <a:r>
              <a:rPr lang="zh-CN" altLang="en-US" dirty="0"/>
              <a:t>在函数</a:t>
            </a:r>
            <a:r>
              <a:rPr lang="en-US" altLang="zh-CN" dirty="0"/>
              <a:t>F4</a:t>
            </a:r>
            <a:r>
              <a:rPr lang="zh-CN" altLang="en-US" dirty="0"/>
              <a:t>上表现最佳。对于多模态问题</a:t>
            </a:r>
            <a:r>
              <a:rPr lang="en-US" altLang="zh-CN" dirty="0"/>
              <a:t>(F6-F12 ),</a:t>
            </a:r>
            <a:r>
              <a:rPr lang="zh-CN" altLang="en-US" dirty="0"/>
              <a:t> </a:t>
            </a:r>
            <a:r>
              <a:rPr lang="en-US" altLang="zh-CN" dirty="0"/>
              <a:t>EPSO</a:t>
            </a:r>
            <a:r>
              <a:rPr lang="zh-CN" altLang="en-US" dirty="0"/>
              <a:t>算法在函数</a:t>
            </a:r>
            <a:r>
              <a:rPr lang="en-US" altLang="zh-CN" dirty="0"/>
              <a:t>F7</a:t>
            </a:r>
            <a:r>
              <a:rPr lang="zh-CN" altLang="en-US" dirty="0"/>
              <a:t>、</a:t>
            </a:r>
            <a:r>
              <a:rPr lang="en-US" altLang="zh-CN" dirty="0"/>
              <a:t>F10</a:t>
            </a:r>
            <a:r>
              <a:rPr lang="zh-CN" altLang="en-US" dirty="0"/>
              <a:t>和</a:t>
            </a:r>
            <a:r>
              <a:rPr lang="en-US" altLang="zh-CN" dirty="0"/>
              <a:t>F12</a:t>
            </a:r>
            <a:r>
              <a:rPr lang="zh-CN" altLang="en-US" dirty="0"/>
              <a:t>上取得了最佳结果。</a:t>
            </a:r>
            <a:r>
              <a:rPr lang="en-US" altLang="zh-CN" dirty="0" err="1"/>
              <a:t>sHPSO</a:t>
            </a:r>
            <a:r>
              <a:rPr lang="zh-CN" altLang="en-US" dirty="0"/>
              <a:t>算法在函数</a:t>
            </a:r>
            <a:r>
              <a:rPr lang="en-US" altLang="zh-CN" dirty="0"/>
              <a:t>F8</a:t>
            </a:r>
            <a:r>
              <a:rPr lang="zh-CN" altLang="en-US" dirty="0"/>
              <a:t>上表现最佳。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132BF40-2BA4-8E5C-E030-C57C5682D2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05" y="3468084"/>
            <a:ext cx="4400587" cy="166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827607"/>
      </p:ext>
    </p:extLst>
  </p:cSld>
  <p:clrMapOvr>
    <a:masterClrMapping/>
  </p:clrMapOvr>
  <p:transition spd="slow" advTm="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微信图片_202010222250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054C72D-544C-532F-0F92-6242445675F2}"/>
              </a:ext>
            </a:extLst>
          </p:cNvPr>
          <p:cNvSpPr/>
          <p:nvPr/>
        </p:nvSpPr>
        <p:spPr>
          <a:xfrm>
            <a:off x="35496" y="0"/>
            <a:ext cx="9144000" cy="914401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DB79D2D-4E0F-8537-CFDF-FB98211358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9512" y="159917"/>
            <a:ext cx="3384376" cy="914400"/>
          </a:xfrm>
        </p:spPr>
        <p:txBody>
          <a:bodyPr/>
          <a:lstStyle/>
          <a:p>
            <a:r>
              <a:rPr lang="zh-CN" altLang="en-US" dirty="0"/>
              <a:t>计算时间复杂度比较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F29790-936C-7266-DEE3-56E154DB0962}"/>
              </a:ext>
            </a:extLst>
          </p:cNvPr>
          <p:cNvSpPr txBox="1"/>
          <p:nvPr/>
        </p:nvSpPr>
        <p:spPr>
          <a:xfrm>
            <a:off x="5580112" y="1707654"/>
            <a:ext cx="287305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对于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30D, EPSO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算法及其各个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变体的计算复杂度比较如表所示。采用相同的程序和系统计算了所提出的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EPSO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算法的各个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变体的计算复杂度。由表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6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可以看出，除了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HPSO-TVAC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算法外，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EPSO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算法的计算代价比其他的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算法都要低。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2967F68-E0CD-5E5D-5720-770C8FCFF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1635646"/>
            <a:ext cx="5036827" cy="203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698840"/>
      </p:ext>
    </p:extLst>
  </p:cSld>
  <p:clrMapOvr>
    <a:masterClrMapping/>
  </p:clrMapOvr>
  <p:transition spd="slow" advTm="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微信图片_202010222250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054C72D-544C-532F-0F92-6242445675F2}"/>
              </a:ext>
            </a:extLst>
          </p:cNvPr>
          <p:cNvSpPr/>
          <p:nvPr/>
        </p:nvSpPr>
        <p:spPr>
          <a:xfrm>
            <a:off x="35496" y="0"/>
            <a:ext cx="9144000" cy="914401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DB79D2D-4E0F-8537-CFDF-FB98211358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9512" y="159917"/>
            <a:ext cx="3384376" cy="914400"/>
          </a:xfrm>
        </p:spPr>
        <p:txBody>
          <a:bodyPr/>
          <a:lstStyle/>
          <a:p>
            <a:r>
              <a:rPr lang="zh-CN" altLang="en-US" dirty="0"/>
              <a:t>收敛性特征图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F29790-936C-7266-DEE3-56E154DB0962}"/>
              </a:ext>
            </a:extLst>
          </p:cNvPr>
          <p:cNvSpPr txBox="1"/>
          <p:nvPr/>
        </p:nvSpPr>
        <p:spPr>
          <a:xfrm>
            <a:off x="5580112" y="1707654"/>
            <a:ext cx="287305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从收敛特征图中也可以看出所提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EPSO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算法的优异性能。如图所示，本文提出的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EPSO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算法在单峰和多峰问题上的收敛性能最好或次好，在混合组合问题上的收敛性能优于其他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PSO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算法。因此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所提出的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EPSO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在不同维度和问题类型下均具有较好的一致性和较好的性能。</a:t>
            </a:r>
            <a:endParaRPr lang="en-US" altLang="zh-CN" b="0" i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br>
              <a:rPr lang="zh-CN" altLang="en-US" dirty="0"/>
            </a:b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DFDB7AD-4316-130A-511E-28C35FDEF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97" y="1707654"/>
            <a:ext cx="5461015" cy="224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86526"/>
      </p:ext>
    </p:extLst>
  </p:cSld>
  <p:clrMapOvr>
    <a:masterClrMapping/>
  </p:clrMapOvr>
  <p:transition spd="slow" advTm="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微信图片_202010222250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035" y="4582795"/>
            <a:ext cx="1706880" cy="44704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054C72D-544C-532F-0F92-6242445675F2}"/>
              </a:ext>
            </a:extLst>
          </p:cNvPr>
          <p:cNvSpPr/>
          <p:nvPr/>
        </p:nvSpPr>
        <p:spPr>
          <a:xfrm>
            <a:off x="35496" y="0"/>
            <a:ext cx="9144000" cy="914401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DB79D2D-4E0F-8537-CFDF-FB98211358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9512" y="159917"/>
            <a:ext cx="1949971" cy="914400"/>
          </a:xfrm>
        </p:spPr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CFD19EB-05AC-4DE0-8F2F-EEDEB2C0A424}"/>
              </a:ext>
            </a:extLst>
          </p:cNvPr>
          <p:cNvSpPr txBox="1"/>
          <p:nvPr/>
        </p:nvSpPr>
        <p:spPr>
          <a:xfrm>
            <a:off x="683568" y="1074317"/>
            <a:ext cx="78488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结论 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本文提出了集成粒子群优化器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(EPSO)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，其中使用惯性权重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、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LIPS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、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HPSO-TVAC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、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FDR-PSO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和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CLPSO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算法构建了一个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策略池。然后，在搜索过程的当前</a:t>
            </a:r>
            <a:r>
              <a:rPr kumimoji="0" lang="zh-CN" alt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阶段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通过择优方法逐步选择合适的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策略来引导粒子的飞行方向。我们使用四种不同类型的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25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CEC2005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基准函数对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EPSO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算法的性能进行了评估。实验结果表明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总体而言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所提出的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EPSO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算法在所有四种不同类型的问题上都表现出色，优于其单个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变体以及最新的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PSO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创新方向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引入动态种群规模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使用相同的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算法研究不同的选择策略。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0160541"/>
      </p:ext>
    </p:extLst>
  </p:cSld>
  <p:clrMapOvr>
    <a:masterClrMapping/>
  </p:clrMapOvr>
  <p:transition spd="slow" advTm="0">
    <p:fade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887</Words>
  <Application>Microsoft Office PowerPoint</Application>
  <PresentationFormat>全屏显示(16:9)</PresentationFormat>
  <Paragraphs>48</Paragraphs>
  <Slides>10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微软雅黑</vt:lpstr>
      <vt:lpstr>Arial</vt:lpstr>
      <vt:lpstr>Calibri</vt:lpstr>
      <vt:lpstr>Impact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王灿榕</dc:creator>
  <cp:lastModifiedBy>Administrator A</cp:lastModifiedBy>
  <cp:revision>7</cp:revision>
  <dcterms:created xsi:type="dcterms:W3CDTF">2014-09-01T14:19:00Z</dcterms:created>
  <dcterms:modified xsi:type="dcterms:W3CDTF">2023-11-11T05:46:42Z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</Properties>
</file>

<file path=docProps/thumbnail.jpeg>
</file>